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2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3B250-CFC4-4A21-9DAA-2A1EBD5C80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6A0B-36D2-4D9D-9921-B3DFFFB63B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3B250-CFC4-4A21-9DAA-2A1EBD5C80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6A0B-36D2-4D9D-9921-B3DFFFB63B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3B250-CFC4-4A21-9DAA-2A1EBD5C80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6A0B-36D2-4D9D-9921-B3DFFFB63B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3B250-CFC4-4A21-9DAA-2A1EBD5C80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6A0B-36D2-4D9D-9921-B3DFFFB63B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3B250-CFC4-4A21-9DAA-2A1EBD5C80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6A0B-36D2-4D9D-9921-B3DFFFB63B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3B250-CFC4-4A21-9DAA-2A1EBD5C80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6A0B-36D2-4D9D-9921-B3DFFFB63B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3B250-CFC4-4A21-9DAA-2A1EBD5C80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6A0B-36D2-4D9D-9921-B3DFFFB63B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3B250-CFC4-4A21-9DAA-2A1EBD5C80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6A0B-36D2-4D9D-9921-B3DFFFB63B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3B250-CFC4-4A21-9DAA-2A1EBD5C80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6A0B-36D2-4D9D-9921-B3DFFFB63B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3B250-CFC4-4A21-9DAA-2A1EBD5C80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6A0B-36D2-4D9D-9921-B3DFFFB63B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3B250-CFC4-4A21-9DAA-2A1EBD5C80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6A0B-36D2-4D9D-9921-B3DFFFB63B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3B250-CFC4-4A21-9DAA-2A1EBD5C80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E6A0B-36D2-4D9D-9921-B3DFFFB63B0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84415" y="2195412"/>
            <a:ext cx="9144000" cy="631780"/>
          </a:xfrm>
        </p:spPr>
        <p:txBody>
          <a:bodyPr>
            <a:normAutofit fontScale="90000"/>
          </a:bodyPr>
          <a:lstStyle/>
          <a:p>
            <a:r>
              <a:rPr lang="en-US" altLang="zh-CN" sz="4000" dirty="0"/>
              <a:t>Chiba Campaign 2022</a:t>
            </a:r>
            <a:endParaRPr lang="zh-CN" altLang="en-US" sz="40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Section: Satellite related analyses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r>
              <a:rPr lang="en-US" altLang="zh-CN" dirty="0"/>
              <a:t>Reporter: WU YOU</a:t>
            </a:r>
            <a:endParaRPr lang="en-US" altLang="zh-CN" dirty="0"/>
          </a:p>
          <a:p>
            <a:r>
              <a:rPr lang="en-US" altLang="zh-CN" dirty="0"/>
              <a:t>Date: 2022.11.30</a:t>
            </a:r>
            <a:endParaRPr lang="en-US" altLang="zh-C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996" y="98281"/>
            <a:ext cx="1895475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913574" y="1408330"/>
            <a:ext cx="9889390" cy="3688491"/>
            <a:chOff x="1114302" y="661087"/>
            <a:chExt cx="9889390" cy="3688491"/>
          </a:xfrm>
        </p:grpSpPr>
        <p:grpSp>
          <p:nvGrpSpPr>
            <p:cNvPr id="10" name="组合 9"/>
            <p:cNvGrpSpPr/>
            <p:nvPr/>
          </p:nvGrpSpPr>
          <p:grpSpPr>
            <a:xfrm>
              <a:off x="1114302" y="661087"/>
              <a:ext cx="9889390" cy="3688491"/>
              <a:chOff x="1114302" y="661087"/>
              <a:chExt cx="9889390" cy="3688491"/>
            </a:xfrm>
          </p:grpSpPr>
          <p:pic>
            <p:nvPicPr>
              <p:cNvPr id="5" name="图片 4" descr="图表&#10;&#10;描述已自动生成"/>
              <p:cNvPicPr>
                <a:picLocks noChangeAspect="1"/>
              </p:cNvPicPr>
              <p:nvPr/>
            </p:nvPicPr>
            <p:blipFill rotWithShape="1"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64" t="5785" r="3056" b="3414"/>
              <a:stretch>
                <a:fillRect/>
              </a:stretch>
            </p:blipFill>
            <p:spPr>
              <a:xfrm>
                <a:off x="1114302" y="661087"/>
                <a:ext cx="3198206" cy="3540211"/>
              </a:xfrm>
              <a:prstGeom prst="rect">
                <a:avLst/>
              </a:prstGeom>
            </p:spPr>
          </p:pic>
          <p:pic>
            <p:nvPicPr>
              <p:cNvPr id="7" name="图片 6" descr="图表&#10;&#10;描述已自动生成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29" t="6852" r="2791"/>
              <a:stretch>
                <a:fillRect/>
              </a:stretch>
            </p:blipFill>
            <p:spPr>
              <a:xfrm>
                <a:off x="4485503" y="661087"/>
                <a:ext cx="3286897" cy="3688491"/>
              </a:xfrm>
              <a:prstGeom prst="rect">
                <a:avLst/>
              </a:prstGeom>
            </p:spPr>
          </p:pic>
          <p:pic>
            <p:nvPicPr>
              <p:cNvPr id="9" name="图片 8" descr="图表&#10;&#10;描述已自动生成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8" t="7208" r="3586" b="3177"/>
              <a:stretch>
                <a:fillRect/>
              </a:stretch>
            </p:blipFill>
            <p:spPr>
              <a:xfrm>
                <a:off x="7772400" y="661087"/>
                <a:ext cx="3231292" cy="3540211"/>
              </a:xfrm>
              <a:prstGeom prst="rect">
                <a:avLst/>
              </a:prstGeom>
            </p:spPr>
          </p:pic>
        </p:grpSp>
        <p:sp>
          <p:nvSpPr>
            <p:cNvPr id="11" name="文本框 10"/>
            <p:cNvSpPr txBox="1"/>
            <p:nvPr/>
          </p:nvSpPr>
          <p:spPr>
            <a:xfrm>
              <a:off x="1469985" y="711842"/>
              <a:ext cx="380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(a)</a:t>
              </a:r>
              <a:endParaRPr lang="zh-CN" altLang="en-US" sz="1400" dirty="0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4900700" y="673992"/>
              <a:ext cx="3930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(b)</a:t>
              </a:r>
              <a:endParaRPr lang="zh-CN" altLang="en-US" sz="1400" dirty="0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8166458" y="661087"/>
              <a:ext cx="3722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(c)</a:t>
              </a:r>
              <a:endParaRPr lang="zh-CN" altLang="en-US" sz="1400" dirty="0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1146577" y="5098648"/>
            <a:ext cx="102755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/>
              <a:t>Figure1. AOD (a) at 500 nm, SSA(b) at 380 nm and AE(c) at 500 and 380 nm over Honshu and Shikoku (</a:t>
            </a:r>
            <a:r>
              <a:rPr lang="zh-CN" altLang="en-US" sz="1600" dirty="0"/>
              <a:t>本州＋四国</a:t>
            </a:r>
            <a:r>
              <a:rPr lang="en-US" altLang="zh-CN" sz="1600" dirty="0"/>
              <a:t>)</a:t>
            </a:r>
            <a:endParaRPr lang="en-US" altLang="zh-CN" sz="1600" dirty="0"/>
          </a:p>
          <a:p>
            <a:pPr algn="ctr"/>
            <a:r>
              <a:rPr lang="en-US" altLang="zh-CN" sz="1600" dirty="0"/>
              <a:t>observed by GCOM-C on Nov.26, Saturday.</a:t>
            </a:r>
            <a:endParaRPr lang="zh-CN" altLang="en-US" sz="1600" dirty="0"/>
          </a:p>
        </p:txBody>
      </p:sp>
      <p:sp>
        <p:nvSpPr>
          <p:cNvPr id="18" name="文本框 17"/>
          <p:cNvSpPr txBox="1"/>
          <p:nvPr/>
        </p:nvSpPr>
        <p:spPr>
          <a:xfrm>
            <a:off x="3235875" y="876139"/>
            <a:ext cx="6096964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GC1SG1_20221126D01D_T0529_L2SG_ARNPK_3000.h5</a:t>
            </a:r>
            <a:endParaRPr lang="zh-CN" altLang="en-US" dirty="0"/>
          </a:p>
        </p:txBody>
      </p:sp>
      <p:sp>
        <p:nvSpPr>
          <p:cNvPr id="21" name="椭圆 20"/>
          <p:cNvSpPr/>
          <p:nvPr/>
        </p:nvSpPr>
        <p:spPr>
          <a:xfrm>
            <a:off x="4639294" y="2675906"/>
            <a:ext cx="393056" cy="4156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4835822" y="3043584"/>
            <a:ext cx="19367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>
                <a:solidFill>
                  <a:schemeClr val="accent2"/>
                </a:solidFill>
              </a:rPr>
              <a:t>Light-scattering aerosol exits</a:t>
            </a:r>
            <a:endParaRPr lang="zh-CN" altLang="en-US" sz="1100" dirty="0">
              <a:solidFill>
                <a:schemeClr val="accent2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02945" y="428625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20221128</a:t>
            </a:r>
            <a:endParaRPr lang="en-US" altLang="zh-CN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987874" y="187132"/>
            <a:ext cx="8460545" cy="5176795"/>
            <a:chOff x="1999449" y="569096"/>
            <a:chExt cx="8460545" cy="5176795"/>
          </a:xfrm>
        </p:grpSpPr>
        <p:sp>
          <p:nvSpPr>
            <p:cNvPr id="5" name="文本框 4"/>
            <p:cNvSpPr txBox="1"/>
            <p:nvPr/>
          </p:nvSpPr>
          <p:spPr>
            <a:xfrm>
              <a:off x="3374685" y="569096"/>
              <a:ext cx="6096964" cy="3683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GC1SG1_20221126D01D_T0529_L2SG_CLPRK_3000.h5</a:t>
              </a:r>
              <a:endParaRPr lang="zh-CN" altLang="en-US" dirty="0"/>
            </a:p>
          </p:txBody>
        </p:sp>
        <p:pic>
          <p:nvPicPr>
            <p:cNvPr id="7" name="图片 6" descr="图表, 表面图&#10;&#10;描述已自动生成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4" t="6834" r="3056" b="4261"/>
            <a:stretch>
              <a:fillRect/>
            </a:stretch>
          </p:blipFill>
          <p:spPr>
            <a:xfrm>
              <a:off x="1999449" y="1112108"/>
              <a:ext cx="4300151" cy="4633783"/>
            </a:xfrm>
            <a:prstGeom prst="rect">
              <a:avLst/>
            </a:prstGeom>
          </p:spPr>
        </p:pic>
        <p:pic>
          <p:nvPicPr>
            <p:cNvPr id="9" name="图片 8" descr="图表, 表面图&#10;&#10;描述已自动生成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2" t="6852" r="3188" b="4244"/>
            <a:stretch>
              <a:fillRect/>
            </a:stretch>
          </p:blipFill>
          <p:spPr>
            <a:xfrm>
              <a:off x="6209270" y="1112107"/>
              <a:ext cx="4250724" cy="4633783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576384" y="1204784"/>
              <a:ext cx="380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(a)</a:t>
              </a:r>
              <a:endParaRPr lang="zh-CN" altLang="en-US" sz="1400" dirty="0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820930" y="1204783"/>
              <a:ext cx="3930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(b)</a:t>
              </a:r>
              <a:endParaRPr lang="zh-CN" altLang="en-US" sz="1400" dirty="0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2422114" y="5559873"/>
            <a:ext cx="905700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Figure 2. Cloud Top Temperature (a, Unit: K), and Cloud Top Height (b, Unit: Km) </a:t>
            </a:r>
            <a:r>
              <a:rPr lang="en-US" altLang="zh-CN" sz="1800" dirty="0"/>
              <a:t>over </a:t>
            </a:r>
            <a:endParaRPr lang="en-US" altLang="zh-CN" sz="1800" dirty="0"/>
          </a:p>
          <a:p>
            <a:pPr algn="ctr"/>
            <a:r>
              <a:rPr lang="en-US" altLang="zh-CN" sz="1800" dirty="0"/>
              <a:t>Honshu and Shikoku (</a:t>
            </a:r>
            <a:r>
              <a:rPr lang="zh-CN" altLang="en-US" sz="1800" dirty="0"/>
              <a:t>本州＋四国</a:t>
            </a:r>
            <a:r>
              <a:rPr lang="en-US" altLang="zh-CN" sz="1800" dirty="0"/>
              <a:t>)</a:t>
            </a:r>
            <a:r>
              <a:rPr lang="en-US" altLang="zh-CN" dirty="0"/>
              <a:t>observed by GCOM-C. </a:t>
            </a:r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10925299" y="4548249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There was </a:t>
            </a:r>
            <a:endParaRPr lang="zh-CN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575310" y="26670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20221129</a:t>
            </a:r>
            <a:endParaRPr lang="en-US" altLang="zh-CN"/>
          </a:p>
        </p:txBody>
      </p:sp>
      <p:grpSp>
        <p:nvGrpSpPr>
          <p:cNvPr id="11" name="组合 10"/>
          <p:cNvGrpSpPr/>
          <p:nvPr/>
        </p:nvGrpSpPr>
        <p:grpSpPr>
          <a:xfrm>
            <a:off x="111760" y="764540"/>
            <a:ext cx="11968480" cy="4478020"/>
            <a:chOff x="351" y="1745"/>
            <a:chExt cx="18848" cy="7052"/>
          </a:xfrm>
        </p:grpSpPr>
        <p:pic>
          <p:nvPicPr>
            <p:cNvPr id="5" name="图片 4" descr="ae1128japan"/>
            <p:cNvPicPr>
              <a:picLocks noChangeAspect="1"/>
            </p:cNvPicPr>
            <p:nvPr/>
          </p:nvPicPr>
          <p:blipFill>
            <a:blip r:embed="rId1"/>
            <a:srcRect l="5596" t="5945" r="2437" b="2814"/>
            <a:stretch>
              <a:fillRect/>
            </a:stretch>
          </p:blipFill>
          <p:spPr>
            <a:xfrm>
              <a:off x="12841" y="1745"/>
              <a:ext cx="6359" cy="7052"/>
            </a:xfrm>
            <a:prstGeom prst="rect">
              <a:avLst/>
            </a:prstGeom>
          </p:spPr>
        </p:pic>
        <p:pic>
          <p:nvPicPr>
            <p:cNvPr id="6" name="图片 5" descr="aot1128japan"/>
            <p:cNvPicPr>
              <a:picLocks noChangeAspect="1"/>
            </p:cNvPicPr>
            <p:nvPr/>
          </p:nvPicPr>
          <p:blipFill>
            <a:blip r:embed="rId2"/>
            <a:srcRect l="5937" t="5945" r="2451" b="3752"/>
            <a:stretch>
              <a:fillRect/>
            </a:stretch>
          </p:blipFill>
          <p:spPr>
            <a:xfrm>
              <a:off x="351" y="1745"/>
              <a:ext cx="6401" cy="7052"/>
            </a:xfrm>
            <a:prstGeom prst="rect">
              <a:avLst/>
            </a:prstGeom>
          </p:spPr>
        </p:pic>
        <p:pic>
          <p:nvPicPr>
            <p:cNvPr id="7" name="图片 6" descr="ssa1128japan"/>
            <p:cNvPicPr>
              <a:picLocks noChangeAspect="1"/>
            </p:cNvPicPr>
            <p:nvPr/>
          </p:nvPicPr>
          <p:blipFill>
            <a:blip r:embed="rId3"/>
            <a:srcRect l="4548" t="5629" r="2451" b="3131"/>
            <a:stretch>
              <a:fillRect/>
            </a:stretch>
          </p:blipFill>
          <p:spPr>
            <a:xfrm>
              <a:off x="6752" y="1745"/>
              <a:ext cx="6431" cy="7052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5715" y="2031"/>
              <a:ext cx="668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/>
                <a:t>(a)</a:t>
              </a:r>
              <a:endParaRPr lang="en-US" altLang="zh-CN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2173" y="2031"/>
              <a:ext cx="669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/>
                <a:t>(b)</a:t>
              </a:r>
              <a:endParaRPr lang="en-US" altLang="zh-CN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8263" y="2031"/>
              <a:ext cx="676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/>
                <a:t>(c)</a:t>
              </a:r>
              <a:endParaRPr lang="en-US" altLang="zh-CN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672590" y="5400040"/>
            <a:ext cx="95758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dirty="0">
                <a:sym typeface="+mn-ea"/>
              </a:rPr>
              <a:t>Figure3. AOD (a) at 500 nm, SSA(b) at 380 nm and AE(c) at 500 and 380 nm over Honshu and Shikoku (</a:t>
            </a:r>
            <a:r>
              <a:rPr lang="zh-CN" altLang="en-US" dirty="0">
                <a:sym typeface="+mn-ea"/>
              </a:rPr>
              <a:t>本州＋四国</a:t>
            </a:r>
            <a:r>
              <a:rPr lang="en-US" altLang="zh-CN" dirty="0">
                <a:sym typeface="+mn-ea"/>
              </a:rPr>
              <a:t>)observed by GCOM-C on Nov.28, Monday.</a:t>
            </a:r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3411770" y="394809"/>
            <a:ext cx="6096964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altLang="zh-CN" dirty="0"/>
              <a:t>GC1SG1_20221128D01D_T0529_L2SG_ARNPK_3000.h5</a:t>
            </a:r>
            <a:endParaRPr lang="zh-CN" alt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ctt1128japa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7585" y="2540"/>
            <a:ext cx="5221605" cy="5835650"/>
          </a:xfrm>
          <a:prstGeom prst="rect">
            <a:avLst/>
          </a:prstGeom>
        </p:spPr>
      </p:pic>
      <p:pic>
        <p:nvPicPr>
          <p:cNvPr id="7" name="图片 6" descr="cth1128jap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1860" y="2540"/>
            <a:ext cx="5222240" cy="583692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432425" y="608965"/>
            <a:ext cx="4241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(a)</a:t>
            </a:r>
            <a:endParaRPr lang="en-US" altLang="zh-CN"/>
          </a:p>
        </p:txBody>
      </p:sp>
      <p:sp>
        <p:nvSpPr>
          <p:cNvPr id="10" name="文本框 9"/>
          <p:cNvSpPr txBox="1"/>
          <p:nvPr/>
        </p:nvSpPr>
        <p:spPr>
          <a:xfrm>
            <a:off x="10447655" y="608965"/>
            <a:ext cx="42481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(b)</a:t>
            </a:r>
            <a:endParaRPr lang="en-US" altLang="zh-CN"/>
          </a:p>
        </p:txBody>
      </p:sp>
      <p:sp>
        <p:nvSpPr>
          <p:cNvPr id="14" name="文本框 13"/>
          <p:cNvSpPr txBox="1"/>
          <p:nvPr/>
        </p:nvSpPr>
        <p:spPr>
          <a:xfrm>
            <a:off x="2003649" y="5716718"/>
            <a:ext cx="905700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dirty="0"/>
              <a:t>Figure 4. Cloud Top Temperature (a, Unit: K), and Cloud Top Height (b, Unit: Km) </a:t>
            </a:r>
            <a:r>
              <a:rPr lang="en-US" altLang="zh-CN" sz="1800" dirty="0"/>
              <a:t>over </a:t>
            </a:r>
            <a:endParaRPr lang="en-US" altLang="zh-CN" sz="1800" dirty="0"/>
          </a:p>
          <a:p>
            <a:pPr algn="ctr"/>
            <a:r>
              <a:rPr lang="en-US" altLang="zh-CN" sz="1800" dirty="0"/>
              <a:t>Honshu and Shikoku (</a:t>
            </a:r>
            <a:r>
              <a:rPr lang="zh-CN" altLang="en-US" sz="1800" dirty="0"/>
              <a:t>本州＋四国</a:t>
            </a:r>
            <a:r>
              <a:rPr lang="en-US" altLang="zh-CN" sz="1800" dirty="0"/>
              <a:t>)</a:t>
            </a:r>
            <a:r>
              <a:rPr lang="en-US" altLang="zh-CN" dirty="0"/>
              <a:t>observed by GCOM-C </a:t>
            </a:r>
            <a:r>
              <a:rPr lang="en-US" altLang="zh-CN" dirty="0">
                <a:sym typeface="+mn-ea"/>
              </a:rPr>
              <a:t>on Nov.28, Monday</a:t>
            </a:r>
            <a:r>
              <a:rPr lang="en-US" altLang="zh-CN" dirty="0"/>
              <a:t>. 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3607585" y="2347"/>
            <a:ext cx="6096964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altLang="zh-CN" dirty="0"/>
              <a:t>GC1SG1_20221128D01D_T0529_L2SG_CLPRK_3000.h5</a:t>
            </a:r>
            <a:endParaRPr lang="zh-CN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文本框 10"/>
          <p:cNvSpPr txBox="1"/>
          <p:nvPr/>
        </p:nvSpPr>
        <p:spPr>
          <a:xfrm>
            <a:off x="3047515" y="418272"/>
            <a:ext cx="6096964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altLang="zh-CN" dirty="0"/>
              <a:t>GC1SG1_20221128D01D_T0529_L2SG_CLPRK_3000.h5</a:t>
            </a:r>
            <a:endParaRPr lang="zh-CN" altLang="en-US" dirty="0"/>
          </a:p>
        </p:txBody>
      </p:sp>
      <p:grpSp>
        <p:nvGrpSpPr>
          <p:cNvPr id="9" name="组合 8"/>
          <p:cNvGrpSpPr/>
          <p:nvPr/>
        </p:nvGrpSpPr>
        <p:grpSpPr>
          <a:xfrm>
            <a:off x="1432560" y="822960"/>
            <a:ext cx="9326880" cy="5212080"/>
            <a:chOff x="2160" y="1628"/>
            <a:chExt cx="14688" cy="8208"/>
          </a:xfrm>
        </p:grpSpPr>
        <p:pic>
          <p:nvPicPr>
            <p:cNvPr id="4" name="图片 3" descr="cotw1128japan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160" y="1628"/>
              <a:ext cx="7344" cy="8208"/>
            </a:xfrm>
            <a:prstGeom prst="rect">
              <a:avLst/>
            </a:prstGeom>
          </p:spPr>
        </p:pic>
        <p:pic>
          <p:nvPicPr>
            <p:cNvPr id="5" name="图片 4" descr="coti1128japan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04" y="1628"/>
              <a:ext cx="7344" cy="8208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8490" y="2439"/>
              <a:ext cx="668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/>
                <a:t>(a)</a:t>
              </a:r>
              <a:endParaRPr lang="en-US" altLang="zh-CN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5876" y="2439"/>
              <a:ext cx="66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(b)</a:t>
              </a:r>
              <a:endParaRPr lang="en-US" altLang="zh-CN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2355850" y="6035040"/>
            <a:ext cx="91059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dirty="0">
                <a:sym typeface="+mn-ea"/>
              </a:rPr>
              <a:t>Figure 5. Liquid water cloud optical thickness(a), and ice cloud optical thickness (b) over Honshu and Shikoku (</a:t>
            </a:r>
            <a:r>
              <a:rPr lang="zh-CN" altLang="en-US" dirty="0">
                <a:sym typeface="+mn-ea"/>
              </a:rPr>
              <a:t>本州＋四国</a:t>
            </a:r>
            <a:r>
              <a:rPr lang="en-US" altLang="zh-CN" dirty="0">
                <a:sym typeface="+mn-ea"/>
              </a:rPr>
              <a:t>)observed by GCOM-C </a:t>
            </a:r>
            <a:r>
              <a:rPr lang="en-US" altLang="zh-CN" dirty="0">
                <a:sym typeface="+mn-ea"/>
              </a:rPr>
              <a:t>on Nov.28, Monday</a:t>
            </a:r>
            <a:r>
              <a:rPr lang="en-US" altLang="zh-CN" dirty="0">
                <a:sym typeface="+mn-ea"/>
              </a:rPr>
              <a:t>. 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0566400" y="4069080"/>
            <a:ext cx="152971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high and thin</a:t>
            </a:r>
            <a:endParaRPr lang="en-US" altLang="zh-CN"/>
          </a:p>
          <a:p>
            <a:r>
              <a:rPr lang="en-US" altLang="zh-CN"/>
              <a:t>cloud (cirrus) </a:t>
            </a:r>
            <a:endParaRPr lang="en-US" altLang="zh-CN"/>
          </a:p>
          <a:p>
            <a:r>
              <a:rPr lang="en-US" altLang="zh-CN"/>
              <a:t>exists.</a:t>
            </a:r>
            <a:endParaRPr lang="en-US" altLang="zh-CN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575310" y="26670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20221130</a:t>
            </a:r>
            <a:endParaRPr lang="en-US" altLang="zh-CN"/>
          </a:p>
        </p:txBody>
      </p:sp>
      <p:grpSp>
        <p:nvGrpSpPr>
          <p:cNvPr id="13" name="组合 12"/>
          <p:cNvGrpSpPr/>
          <p:nvPr/>
        </p:nvGrpSpPr>
        <p:grpSpPr>
          <a:xfrm>
            <a:off x="374015" y="394970"/>
            <a:ext cx="11566525" cy="4795520"/>
            <a:chOff x="906" y="669"/>
            <a:chExt cx="18215" cy="7552"/>
          </a:xfrm>
        </p:grpSpPr>
        <p:pic>
          <p:nvPicPr>
            <p:cNvPr id="5" name="图片 4" descr="aot1129japan"/>
            <p:cNvPicPr>
              <a:picLocks noChangeAspect="1"/>
            </p:cNvPicPr>
            <p:nvPr/>
          </p:nvPicPr>
          <p:blipFill>
            <a:blip r:embed="rId1"/>
            <a:srcRect l="5667" t="6635" r="764" b="3567"/>
            <a:stretch>
              <a:fillRect/>
            </a:stretch>
          </p:blipFill>
          <p:spPr>
            <a:xfrm>
              <a:off x="906" y="1249"/>
              <a:ext cx="5938" cy="6746"/>
            </a:xfrm>
            <a:prstGeom prst="rect">
              <a:avLst/>
            </a:prstGeom>
          </p:spPr>
        </p:pic>
        <p:pic>
          <p:nvPicPr>
            <p:cNvPr id="6" name="图片 5" descr="ae1129japan"/>
            <p:cNvPicPr>
              <a:picLocks noChangeAspect="1"/>
            </p:cNvPicPr>
            <p:nvPr/>
          </p:nvPicPr>
          <p:blipFill>
            <a:blip r:embed="rId2"/>
            <a:srcRect l="5151" t="5692" r="2424" b="3483"/>
            <a:stretch>
              <a:fillRect/>
            </a:stretch>
          </p:blipFill>
          <p:spPr>
            <a:xfrm>
              <a:off x="12769" y="1131"/>
              <a:ext cx="6352" cy="6769"/>
            </a:xfrm>
            <a:prstGeom prst="rect">
              <a:avLst/>
            </a:prstGeom>
          </p:spPr>
        </p:pic>
        <p:pic>
          <p:nvPicPr>
            <p:cNvPr id="7" name="图片 6" descr="ssa1129japan"/>
            <p:cNvPicPr>
              <a:picLocks noChangeAspect="1"/>
            </p:cNvPicPr>
            <p:nvPr/>
          </p:nvPicPr>
          <p:blipFill>
            <a:blip r:embed="rId3"/>
            <a:srcRect l="6073" t="6092" r="2437"/>
            <a:stretch>
              <a:fillRect/>
            </a:stretch>
          </p:blipFill>
          <p:spPr>
            <a:xfrm>
              <a:off x="6844" y="1169"/>
              <a:ext cx="6146" cy="7052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1711" y="1500"/>
              <a:ext cx="66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(a)</a:t>
              </a:r>
              <a:endParaRPr lang="en-US" altLang="zh-CN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7764" y="1466"/>
              <a:ext cx="66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(b)</a:t>
              </a:r>
              <a:endParaRPr lang="en-US" altLang="zh-CN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3817" y="1449"/>
              <a:ext cx="66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(c)</a:t>
              </a:r>
              <a:endParaRPr lang="en-US" altLang="zh-CN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444" y="669"/>
              <a:ext cx="8518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en-US" altLang="zh-CN" dirty="0">
                  <a:sym typeface="+mn-ea"/>
                </a:rPr>
                <a:t>GC1SG1_20221129D01D_T0529_L2SG_ARNPK_3004.h5</a:t>
              </a:r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2395220" y="5337810"/>
            <a:ext cx="83997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dirty="0">
                <a:sym typeface="+mn-ea"/>
              </a:rPr>
              <a:t>Figure6. AOD (a) at 500 nm, SSA(b) at 380 nm and AE(c) at 500 and 380 nm over Honshu and Shikoku (</a:t>
            </a:r>
            <a:r>
              <a:rPr lang="zh-CN" altLang="en-US" dirty="0">
                <a:sym typeface="+mn-ea"/>
              </a:rPr>
              <a:t>本州＋四国</a:t>
            </a:r>
            <a:r>
              <a:rPr lang="en-US" altLang="zh-CN" dirty="0">
                <a:sym typeface="+mn-ea"/>
              </a:rPr>
              <a:t>)observed by GCOM-C on Nov.29, Tuesday.</a:t>
            </a:r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ctt1129japan"/>
          <p:cNvPicPr>
            <a:picLocks noChangeAspect="1"/>
          </p:cNvPicPr>
          <p:nvPr/>
        </p:nvPicPr>
        <p:blipFill>
          <a:blip r:embed="rId1"/>
          <a:srcRect l="4929" t="6506" r="2819" b="3143"/>
          <a:stretch>
            <a:fillRect/>
          </a:stretch>
        </p:blipFill>
        <p:spPr>
          <a:xfrm>
            <a:off x="1819275" y="688975"/>
            <a:ext cx="4302125" cy="4773930"/>
          </a:xfrm>
          <a:prstGeom prst="rect">
            <a:avLst/>
          </a:prstGeom>
        </p:spPr>
      </p:pic>
      <p:pic>
        <p:nvPicPr>
          <p:cNvPr id="5" name="图片 4" descr="cth1129japan"/>
          <p:cNvPicPr>
            <a:picLocks noChangeAspect="1"/>
          </p:cNvPicPr>
          <p:nvPr/>
        </p:nvPicPr>
        <p:blipFill>
          <a:blip r:embed="rId2"/>
          <a:srcRect l="5624" t="5872" r="2342" b="3570"/>
          <a:stretch>
            <a:fillRect/>
          </a:stretch>
        </p:blipFill>
        <p:spPr>
          <a:xfrm>
            <a:off x="6299200" y="608330"/>
            <a:ext cx="4340225" cy="483933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594735" y="320675"/>
            <a:ext cx="536638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GC1SG1_20221129D01D_T0529_L2SG_CLPRK_3000.h5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468245" y="5471160"/>
            <a:ext cx="884682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dirty="0">
                <a:sym typeface="+mn-ea"/>
              </a:rPr>
              <a:t>Figure 7. Cloud Top Temperature (a, Unit: K), and Cloud Top Height (b, Unit: Km) over Honshu and Shikoku (</a:t>
            </a:r>
            <a:r>
              <a:rPr lang="zh-CN" altLang="en-US" dirty="0">
                <a:sym typeface="+mn-ea"/>
              </a:rPr>
              <a:t>本州＋四国</a:t>
            </a:r>
            <a:r>
              <a:rPr lang="en-US" altLang="zh-CN" dirty="0">
                <a:sym typeface="+mn-ea"/>
              </a:rPr>
              <a:t>)observed by GCOM-C </a:t>
            </a:r>
            <a:r>
              <a:rPr lang="en-US" altLang="zh-CN" dirty="0">
                <a:sym typeface="+mn-ea"/>
              </a:rPr>
              <a:t>on Nov.29, Tuesday</a:t>
            </a:r>
            <a:r>
              <a:rPr lang="en-US" altLang="zh-CN" dirty="0">
                <a:sym typeface="+mn-ea"/>
              </a:rPr>
              <a:t>. </a:t>
            </a:r>
            <a:endParaRPr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" name="组合 7"/>
          <p:cNvGrpSpPr/>
          <p:nvPr/>
        </p:nvGrpSpPr>
        <p:grpSpPr>
          <a:xfrm>
            <a:off x="1206500" y="434975"/>
            <a:ext cx="9376410" cy="5358765"/>
            <a:chOff x="1969" y="1219"/>
            <a:chExt cx="14766" cy="8439"/>
          </a:xfrm>
        </p:grpSpPr>
        <p:pic>
          <p:nvPicPr>
            <p:cNvPr id="4" name="图片 3" descr="cotw1129japan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969" y="1296"/>
              <a:ext cx="7482" cy="8362"/>
            </a:xfrm>
            <a:prstGeom prst="rect">
              <a:avLst/>
            </a:prstGeom>
          </p:spPr>
        </p:pic>
        <p:pic>
          <p:nvPicPr>
            <p:cNvPr id="5" name="图片 4" descr="coti1129japan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53" y="1219"/>
              <a:ext cx="7482" cy="8362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3022" y="1484"/>
              <a:ext cx="668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/>
                <a:t>(a)</a:t>
              </a:r>
              <a:endParaRPr lang="en-US" altLang="zh-CN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0280" y="1416"/>
              <a:ext cx="669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/>
                <a:t>(b)</a:t>
              </a:r>
              <a:endParaRPr lang="en-US" altLang="zh-CN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3412490" y="191770"/>
            <a:ext cx="536638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GC1SG1_20221129D01D_T0529_L2SG_CLPRK_3000.h5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711325" y="5597525"/>
            <a:ext cx="91059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dirty="0">
                <a:sym typeface="+mn-ea"/>
              </a:rPr>
              <a:t>Figure 8. Liquid water cloud optical thickness(a), and ice cloud optical thickness (b) over Honshu and Shikoku (</a:t>
            </a:r>
            <a:r>
              <a:rPr lang="zh-CN" altLang="en-US" dirty="0">
                <a:sym typeface="+mn-ea"/>
              </a:rPr>
              <a:t>本州＋四国</a:t>
            </a:r>
            <a:r>
              <a:rPr lang="en-US" altLang="zh-CN" dirty="0">
                <a:sym typeface="+mn-ea"/>
              </a:rPr>
              <a:t>)observed by GCOM-C </a:t>
            </a:r>
            <a:r>
              <a:rPr lang="en-US" altLang="zh-CN" dirty="0">
                <a:sym typeface="+mn-ea"/>
              </a:rPr>
              <a:t>on Nov.29, Tuesday. </a:t>
            </a: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 rot="2340000">
            <a:off x="8957310" y="2012950"/>
            <a:ext cx="1458595" cy="469265"/>
          </a:xfrm>
          <a:prstGeom prst="rect">
            <a:avLst/>
          </a:prstGeom>
          <a:noFill/>
          <a:ln w="317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0401300" y="2767330"/>
            <a:ext cx="17907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600"/>
              <a:t>airplane trail cloud</a:t>
            </a:r>
            <a:r>
              <a:rPr lang="en-US" altLang="zh-CN" sz="1600"/>
              <a:t>?</a:t>
            </a:r>
            <a:endParaRPr lang="en-US" altLang="zh-CN" sz="16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1781</Words>
  <Application>WPS 演示</Application>
  <PresentationFormat>宽屏</PresentationFormat>
  <Paragraphs>91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5" baseType="lpstr">
      <vt:lpstr>Arial</vt:lpstr>
      <vt:lpstr>宋体</vt:lpstr>
      <vt:lpstr>Wingdings</vt:lpstr>
      <vt:lpstr>等线</vt:lpstr>
      <vt:lpstr>汉仪中等线KW</vt:lpstr>
      <vt:lpstr>等线</vt:lpstr>
      <vt:lpstr>等线 Light</vt:lpstr>
      <vt:lpstr>微软雅黑</vt:lpstr>
      <vt:lpstr>汉仪旗黑</vt:lpstr>
      <vt:lpstr>宋体</vt:lpstr>
      <vt:lpstr>Arial Unicode MS</vt:lpstr>
      <vt:lpstr>Calibri</vt:lpstr>
      <vt:lpstr>Helvetica Neue</vt:lpstr>
      <vt:lpstr>汉仪书宋二KW</vt:lpstr>
      <vt:lpstr>等线</vt:lpstr>
      <vt:lpstr>Office 主题​​</vt:lpstr>
      <vt:lpstr>Chiba Campaign 2022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Chiba Campaign 2022</dc:title>
  <dc:creator>cdsa0954</dc:creator>
  <cp:lastModifiedBy>Kary_DAI</cp:lastModifiedBy>
  <cp:revision>3</cp:revision>
  <dcterms:created xsi:type="dcterms:W3CDTF">2022-11-30T07:36:50Z</dcterms:created>
  <dcterms:modified xsi:type="dcterms:W3CDTF">2022-11-30T07:36:50Z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9AB379FAA9E8251912088763A3BDEBC9</vt:lpwstr>
  </property>
  <property fmtid="{D5CDD505-2E9C-101B-9397-08002B2CF9AE}" pid="3" name="KSOProductBuildVer">
    <vt:lpwstr>2052-5.0.0.7550</vt:lpwstr>
  </property>
</Properties>
</file>